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1pPr>
    <a:lvl2pPr marL="0" marR="0" indent="4572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2pPr>
    <a:lvl3pPr marL="0" marR="0" indent="9144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3pPr>
    <a:lvl4pPr marL="0" marR="0" indent="13716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4pPr>
    <a:lvl5pPr marL="0" marR="0" indent="18288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5pPr>
    <a:lvl6pPr marL="0" marR="0" indent="22860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6pPr>
    <a:lvl7pPr marL="0" marR="0" indent="27432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7pPr>
    <a:lvl8pPr marL="0" marR="0" indent="32004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8pPr>
    <a:lvl9pPr marL="0" marR="0" indent="36576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b="def" i="def"/>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381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381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381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b="def" i="def"/>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381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381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1">
              <a:satOff val="-1029"/>
              <a:lumOff val="-15629"/>
            </a:schemeClr>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b="def" i="def"/>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2">
              <a:hueOff val="-168224"/>
              <a:satOff val="18883"/>
              <a:lumOff val="-31844"/>
            </a:schemeClr>
          </a:solidFill>
        </a:fill>
      </a:tcStyle>
    </a:firstCol>
    <a:lastRow>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38100" cap="flat">
              <a:solidFill>
                <a:schemeClr val="accent2">
                  <a:hueOff val="-168224"/>
                  <a:satOff val="18883"/>
                  <a:lumOff val="-31844"/>
                </a:schemeClr>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00DBBE"/>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97492"/>
              <a:satOff val="-3125"/>
              <a:lumOff val="27021"/>
            </a:schemeClr>
          </a:solidFill>
        </a:fill>
      </a:tcStyle>
    </a:wholeTbl>
    <a:band2H>
      <a:tcTxStyle b="def" i="def"/>
      <a:tcStyle>
        <a:tcBdr/>
        <a:fill>
          <a:solidFill>
            <a:srgbClr val="FFFB00"/>
          </a:solidFill>
        </a:fill>
      </a:tcStyle>
    </a:band2H>
    <a:firstCol>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410732"/>
            </a:schemeClr>
          </a:solidFill>
        </a:fill>
      </a:tcStyle>
    </a:firstCol>
    <a:lastRow>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38100" cap="flat">
              <a:solidFill>
                <a:schemeClr val="accent4">
                  <a:hueOff val="-410732"/>
                </a:schemeClr>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97492"/>
              <a:satOff val="-3125"/>
              <a:lumOff val="27021"/>
            </a:schemeClr>
          </a:solidFill>
        </a:fill>
      </a:tcStyle>
    </a:lastRow>
    <a:firstRow>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737021"/>
            </a:schemeClr>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b="def" i="def"/>
      <a:tcStyle>
        <a:tcBdr/>
        <a:fill>
          <a:solidFill>
            <a:srgbClr val="DF9DFE"/>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6">
              <a:hueOff val="114748"/>
              <a:satOff val="1446"/>
              <a:lumOff val="-8963"/>
            </a:schemeClr>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38100" cap="flat">
              <a:solidFill>
                <a:schemeClr val="accent6">
                  <a:hueOff val="114748"/>
                  <a:satOff val="1446"/>
                  <a:lumOff val="-8963"/>
                </a:schemeClr>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6">
              <a:satOff val="-21357"/>
              <a:lumOff val="-20662"/>
            </a:schemeClr>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b="def" i="def"/>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381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381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s>

</file>

<file path=ppt/media/image1.jpeg>
</file>

<file path=ppt/media/image1.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6500" y="12268782"/>
            <a:ext cx="21971000" cy="660401"/>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pPr/>
            <a:r>
              <a:t>Author and Date</a:t>
            </a:r>
          </a:p>
        </p:txBody>
      </p:sp>
      <p:sp>
        <p:nvSpPr>
          <p:cNvPr id="12" name="Body Level One…"/>
          <p:cNvSpPr txBox="1"/>
          <p:nvPr>
            <p:ph type="body" sz="quarter" idx="1" hasCustomPrompt="1"/>
          </p:nvPr>
        </p:nvSpPr>
        <p:spPr>
          <a:xfrm>
            <a:off x="1206500" y="7357839"/>
            <a:ext cx="21971000" cy="2006601"/>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Presentation Subtitle</a:t>
            </a:r>
          </a:p>
          <a:p>
            <a:pPr lvl="1"/>
            <a:r>
              <a:t/>
            </a:r>
          </a:p>
          <a:p>
            <a:pPr lvl="2"/>
            <a:r>
              <a:t/>
            </a:r>
          </a:p>
          <a:p>
            <a:pPr lvl="3"/>
            <a:r>
              <a:t/>
            </a:r>
          </a:p>
          <a:p>
            <a:pPr lvl="4"/>
            <a:r>
              <a:t/>
            </a:r>
          </a:p>
        </p:txBody>
      </p:sp>
      <p:sp>
        <p:nvSpPr>
          <p:cNvPr id="13" name="Presentation Title"/>
          <p:cNvSpPr txBox="1"/>
          <p:nvPr>
            <p:ph type="title" hasCustomPrompt="1"/>
          </p:nvPr>
        </p:nvSpPr>
        <p:spPr>
          <a:xfrm>
            <a:off x="1206500" y="2621719"/>
            <a:ext cx="21971000" cy="4648201"/>
          </a:xfrm>
          <a:prstGeom prst="rect">
            <a:avLst/>
          </a:prstGeom>
        </p:spPr>
        <p:txBody>
          <a:bodyPr anchor="b"/>
          <a:lstStyle>
            <a:lvl1pPr defTabSz="355600">
              <a:defRPr spc="-119" sz="12000"/>
            </a:lvl1pPr>
          </a:lstStyle>
          <a:p>
            <a:pPr/>
            <a:r>
              <a:t>Presentation Title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99" name="Slide Title"/>
          <p:cNvSpPr txBox="1"/>
          <p:nvPr>
            <p:ph type="title" hasCustomPrompt="1"/>
          </p:nvPr>
        </p:nvSpPr>
        <p:spPr>
          <a:prstGeom prst="rect">
            <a:avLst/>
          </a:prstGeom>
        </p:spPr>
        <p:txBody>
          <a:bodyPr/>
          <a:lstStyle/>
          <a:p>
            <a:pPr/>
            <a:r>
              <a:t>Slide Title</a:t>
            </a:r>
          </a:p>
        </p:txBody>
      </p:sp>
      <p:sp>
        <p:nvSpPr>
          <p:cNvPr id="100"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08" name="Agenda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Agenda Subtitle</a:t>
            </a:r>
          </a:p>
        </p:txBody>
      </p:sp>
      <p:sp>
        <p:nvSpPr>
          <p:cNvPr id="109" name="Body Level One…"/>
          <p:cNvSpPr txBox="1"/>
          <p:nvPr>
            <p:ph type="body" idx="1" hasCustomPrompt="1"/>
          </p:nvPr>
        </p:nvSpPr>
        <p:spPr>
          <a:xfrm>
            <a:off x="1206500" y="4248504"/>
            <a:ext cx="21971000" cy="8256012"/>
          </a:xfrm>
          <a:prstGeom prst="rect">
            <a:avLst/>
          </a:prstGeom>
        </p:spPr>
        <p:txBody>
          <a:bodyPr/>
          <a:lstStyle>
            <a:lvl1pPr marL="0" indent="0" defTabSz="825500">
              <a:spcBef>
                <a:spcPts val="6000"/>
              </a:spcBef>
              <a:buSzTx/>
              <a:buNone/>
              <a:defRPr sz="5000"/>
            </a:lvl1pPr>
            <a:lvl2pPr marL="0" indent="457200" defTabSz="825500">
              <a:spcBef>
                <a:spcPts val="6000"/>
              </a:spcBef>
              <a:buSzTx/>
              <a:buNone/>
              <a:defRPr sz="5000"/>
            </a:lvl2pPr>
            <a:lvl3pPr marL="0" indent="914400" defTabSz="825500">
              <a:spcBef>
                <a:spcPts val="6000"/>
              </a:spcBef>
              <a:buSzTx/>
              <a:buNone/>
              <a:defRPr sz="5000"/>
            </a:lvl3pPr>
            <a:lvl4pPr marL="0" indent="1371600" defTabSz="825500">
              <a:spcBef>
                <a:spcPts val="6000"/>
              </a:spcBef>
              <a:buSzTx/>
              <a:buNone/>
              <a:defRPr sz="5000"/>
            </a:lvl4pPr>
            <a:lvl5pPr marL="0" indent="1828800" defTabSz="825500">
              <a:spcBef>
                <a:spcPts val="6000"/>
              </a:spcBef>
              <a:buSzTx/>
              <a:buNone/>
              <a:defRPr sz="5000"/>
            </a:lvl5pPr>
          </a:lstStyle>
          <a:p>
            <a:pPr/>
            <a:r>
              <a:t>Agenda Topics</a:t>
            </a:r>
          </a:p>
          <a:p>
            <a:pPr lvl="1"/>
            <a:r>
              <a:t/>
            </a:r>
          </a:p>
          <a:p>
            <a:pPr lvl="2"/>
            <a:r>
              <a:t/>
            </a:r>
          </a:p>
          <a:p>
            <a:pPr lvl="3"/>
            <a:r>
              <a:t/>
            </a:r>
          </a:p>
          <a:p>
            <a:pPr lvl="4"/>
            <a:r>
              <a:t/>
            </a:r>
          </a:p>
        </p:txBody>
      </p:sp>
      <p:sp>
        <p:nvSpPr>
          <p:cNvPr id="110" name="Agenda Title"/>
          <p:cNvSpPr txBox="1"/>
          <p:nvPr>
            <p:ph type="title" hasCustomPrompt="1"/>
          </p:nvPr>
        </p:nvSpPr>
        <p:spPr>
          <a:prstGeom prst="rect">
            <a:avLst/>
          </a:prstGeom>
        </p:spPr>
        <p:txBody>
          <a:bodyPr/>
          <a:lstStyle/>
          <a:p>
            <a:pPr/>
            <a:r>
              <a:t>Agenda Title</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8" name="Body Level One…"/>
          <p:cNvSpPr txBox="1"/>
          <p:nvPr>
            <p:ph type="body" sz="half" idx="1" hasCustomPrompt="1"/>
          </p:nvPr>
        </p:nvSpPr>
        <p:spPr>
          <a:xfrm>
            <a:off x="1206500" y="4191644"/>
            <a:ext cx="21971000" cy="4089401"/>
          </a:xfrm>
          <a:prstGeom prst="rect">
            <a:avLst/>
          </a:prstGeom>
        </p:spPr>
        <p:txBody>
          <a:bodyPr anchor="ctr"/>
          <a:lstStyle>
            <a:lvl1pPr marL="0" indent="0" algn="ctr">
              <a:lnSpc>
                <a:spcPct val="90000"/>
              </a:lnSpc>
              <a:spcBef>
                <a:spcPts val="0"/>
              </a:spcBef>
              <a:buSzTx/>
              <a:buNone/>
              <a:defRPr spc="-119" sz="12000">
                <a:latin typeface="+mn-lt"/>
                <a:ea typeface="+mn-ea"/>
                <a:cs typeface="+mn-cs"/>
                <a:sym typeface="Produkt Extralight"/>
              </a:defRPr>
            </a:lvl1pPr>
            <a:lvl2pPr marL="0" indent="457200" algn="ctr">
              <a:lnSpc>
                <a:spcPct val="90000"/>
              </a:lnSpc>
              <a:spcBef>
                <a:spcPts val="0"/>
              </a:spcBef>
              <a:buSzTx/>
              <a:buNone/>
              <a:defRPr spc="-119" sz="12000">
                <a:latin typeface="+mn-lt"/>
                <a:ea typeface="+mn-ea"/>
                <a:cs typeface="+mn-cs"/>
                <a:sym typeface="Produkt Extralight"/>
              </a:defRPr>
            </a:lvl2pPr>
            <a:lvl3pPr marL="0" indent="914400" algn="ctr">
              <a:lnSpc>
                <a:spcPct val="90000"/>
              </a:lnSpc>
              <a:spcBef>
                <a:spcPts val="0"/>
              </a:spcBef>
              <a:buSzTx/>
              <a:buNone/>
              <a:defRPr spc="-119" sz="12000">
                <a:latin typeface="+mn-lt"/>
                <a:ea typeface="+mn-ea"/>
                <a:cs typeface="+mn-cs"/>
                <a:sym typeface="Produkt Extralight"/>
              </a:defRPr>
            </a:lvl3pPr>
            <a:lvl4pPr marL="0" indent="1371600" algn="ctr">
              <a:lnSpc>
                <a:spcPct val="90000"/>
              </a:lnSpc>
              <a:spcBef>
                <a:spcPts val="0"/>
              </a:spcBef>
              <a:buSzTx/>
              <a:buNone/>
              <a:defRPr spc="-119" sz="12000">
                <a:latin typeface="+mn-lt"/>
                <a:ea typeface="+mn-ea"/>
                <a:cs typeface="+mn-cs"/>
                <a:sym typeface="Produkt Extralight"/>
              </a:defRPr>
            </a:lvl4pPr>
            <a:lvl5pPr marL="0" indent="1828800" algn="ctr">
              <a:lnSpc>
                <a:spcPct val="90000"/>
              </a:lnSpc>
              <a:spcBef>
                <a:spcPts val="0"/>
              </a:spcBef>
              <a:buSzTx/>
              <a:buNone/>
              <a:defRPr spc="-119" sz="12000">
                <a:latin typeface="+mn-lt"/>
                <a:ea typeface="+mn-ea"/>
                <a:cs typeface="+mn-cs"/>
                <a:sym typeface="Produkt Extralight"/>
              </a:defRPr>
            </a:lvl5pPr>
          </a:lstStyle>
          <a:p>
            <a:pPr/>
            <a:r>
              <a:t>Statement</a:t>
            </a:r>
          </a:p>
          <a:p>
            <a:pPr lvl="1"/>
            <a:r>
              <a:t/>
            </a:r>
          </a:p>
          <a:p>
            <a:pPr lvl="2"/>
            <a:r>
              <a:t/>
            </a:r>
          </a:p>
          <a:p>
            <a:pPr lvl="3"/>
            <a:r>
              <a:t/>
            </a:r>
          </a:p>
          <a:p>
            <a:pPr lvl="4"/>
            <a:r>
              <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6" name="Body Level One…"/>
          <p:cNvSpPr txBox="1"/>
          <p:nvPr>
            <p:ph type="body" idx="1" hasCustomPrompt="1"/>
          </p:nvPr>
        </p:nvSpPr>
        <p:spPr>
          <a:xfrm>
            <a:off x="1206500" y="1207360"/>
            <a:ext cx="21971000" cy="7351451"/>
          </a:xfrm>
          <a:prstGeom prst="rect">
            <a:avLst/>
          </a:prstGeom>
        </p:spPr>
        <p:txBody>
          <a:bodyPr anchor="b"/>
          <a:lstStyle>
            <a:lvl1pPr marL="0" indent="0" algn="ctr">
              <a:lnSpc>
                <a:spcPct val="90000"/>
              </a:lnSpc>
              <a:spcBef>
                <a:spcPts val="0"/>
              </a:spcBef>
              <a:buSzTx/>
              <a:buNone/>
              <a:defRPr spc="-1750" sz="35000">
                <a:latin typeface="+mn-lt"/>
                <a:ea typeface="+mn-ea"/>
                <a:cs typeface="+mn-cs"/>
                <a:sym typeface="Produkt Extralight"/>
              </a:defRPr>
            </a:lvl1pPr>
            <a:lvl2pPr marL="0" indent="457200" algn="ctr">
              <a:lnSpc>
                <a:spcPct val="90000"/>
              </a:lnSpc>
              <a:spcBef>
                <a:spcPts val="0"/>
              </a:spcBef>
              <a:buSzTx/>
              <a:buNone/>
              <a:defRPr spc="-1750" sz="35000">
                <a:latin typeface="+mn-lt"/>
                <a:ea typeface="+mn-ea"/>
                <a:cs typeface="+mn-cs"/>
                <a:sym typeface="Produkt Extralight"/>
              </a:defRPr>
            </a:lvl2pPr>
            <a:lvl3pPr marL="0" indent="914400" algn="ctr">
              <a:lnSpc>
                <a:spcPct val="90000"/>
              </a:lnSpc>
              <a:spcBef>
                <a:spcPts val="0"/>
              </a:spcBef>
              <a:buSzTx/>
              <a:buNone/>
              <a:defRPr spc="-1750" sz="35000">
                <a:latin typeface="+mn-lt"/>
                <a:ea typeface="+mn-ea"/>
                <a:cs typeface="+mn-cs"/>
                <a:sym typeface="Produkt Extralight"/>
              </a:defRPr>
            </a:lvl3pPr>
            <a:lvl4pPr marL="0" indent="1371600" algn="ctr">
              <a:lnSpc>
                <a:spcPct val="90000"/>
              </a:lnSpc>
              <a:spcBef>
                <a:spcPts val="0"/>
              </a:spcBef>
              <a:buSzTx/>
              <a:buNone/>
              <a:defRPr spc="-1750" sz="35000">
                <a:latin typeface="+mn-lt"/>
                <a:ea typeface="+mn-ea"/>
                <a:cs typeface="+mn-cs"/>
                <a:sym typeface="Produkt Extralight"/>
              </a:defRPr>
            </a:lvl4pPr>
            <a:lvl5pPr marL="0" indent="1828800" algn="ctr">
              <a:lnSpc>
                <a:spcPct val="90000"/>
              </a:lnSpc>
              <a:spcBef>
                <a:spcPts val="0"/>
              </a:spcBef>
              <a:buSzTx/>
              <a:buNone/>
              <a:defRPr spc="-1750" sz="35000">
                <a:latin typeface="+mn-lt"/>
                <a:ea typeface="+mn-ea"/>
                <a:cs typeface="+mn-cs"/>
                <a:sym typeface="Produkt Extralight"/>
              </a:defRPr>
            </a:lvl5pPr>
          </a:lstStyle>
          <a:p>
            <a:pPr/>
            <a:r>
              <a:t>100%</a:t>
            </a:r>
          </a:p>
          <a:p>
            <a:pPr lvl="1"/>
            <a:r>
              <a:t/>
            </a:r>
          </a:p>
          <a:p>
            <a:pPr lvl="2"/>
            <a:r>
              <a:t/>
            </a:r>
          </a:p>
          <a:p>
            <a:pPr lvl="3"/>
            <a:r>
              <a:t/>
            </a:r>
          </a:p>
          <a:p>
            <a:pPr lvl="4"/>
            <a:r>
              <a:t/>
            </a:r>
          </a:p>
        </p:txBody>
      </p:sp>
      <p:sp>
        <p:nvSpPr>
          <p:cNvPr id="127" name="Fact information"/>
          <p:cNvSpPr txBox="1"/>
          <p:nvPr>
            <p:ph type="body" sz="quarter" idx="21" hasCustomPrompt="1"/>
          </p:nvPr>
        </p:nvSpPr>
        <p:spPr>
          <a:xfrm>
            <a:off x="1206500" y="8128000"/>
            <a:ext cx="21971000" cy="1079500"/>
          </a:xfrm>
          <a:prstGeom prst="rect">
            <a:avLst/>
          </a:prstGeom>
        </p:spPr>
        <p:txBody>
          <a:bodyPr lIns="45719" tIns="45719" rIns="45719" bIns="45719"/>
          <a:lstStyle>
            <a:lvl1pPr marL="0" indent="0" algn="ctr" defTabSz="825500">
              <a:lnSpc>
                <a:spcPct val="90000"/>
              </a:lnSpc>
              <a:spcBef>
                <a:spcPts val="0"/>
              </a:spcBef>
              <a:buSzTx/>
              <a:buNone/>
              <a:defRPr spc="-55" sz="5500">
                <a:latin typeface="+mn-lt"/>
                <a:ea typeface="+mn-ea"/>
                <a:cs typeface="+mn-cs"/>
                <a:sym typeface="Produkt Extralight"/>
              </a:defRPr>
            </a:lvl1pPr>
          </a:lstStyle>
          <a:p>
            <a:pPr/>
            <a:r>
              <a:t>Fact information</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5" name="Body Level One…"/>
          <p:cNvSpPr txBox="1"/>
          <p:nvPr>
            <p:ph type="body" sz="quarter" idx="1" hasCustomPrompt="1"/>
          </p:nvPr>
        </p:nvSpPr>
        <p:spPr>
          <a:xfrm>
            <a:off x="5194300" y="4165600"/>
            <a:ext cx="13995400" cy="4428667"/>
          </a:xfrm>
          <a:prstGeom prst="rect">
            <a:avLst/>
          </a:prstGeom>
        </p:spPr>
        <p:txBody>
          <a:bodyPr anchor="b"/>
          <a:lstStyle>
            <a:lvl1pPr marL="254000" indent="-254000">
              <a:lnSpc>
                <a:spcPct val="90000"/>
              </a:lnSpc>
              <a:spcBef>
                <a:spcPts val="0"/>
              </a:spcBef>
              <a:buSzTx/>
              <a:buNone/>
              <a:defRPr spc="-93" sz="9300">
                <a:latin typeface="+mn-lt"/>
                <a:ea typeface="+mn-ea"/>
                <a:cs typeface="+mn-cs"/>
                <a:sym typeface="Produkt Extralight"/>
              </a:defRPr>
            </a:lvl1pPr>
            <a:lvl2pPr marL="254000" indent="203200">
              <a:lnSpc>
                <a:spcPct val="90000"/>
              </a:lnSpc>
              <a:spcBef>
                <a:spcPts val="0"/>
              </a:spcBef>
              <a:buSzTx/>
              <a:buNone/>
              <a:defRPr spc="-93" sz="9300">
                <a:latin typeface="+mn-lt"/>
                <a:ea typeface="+mn-ea"/>
                <a:cs typeface="+mn-cs"/>
                <a:sym typeface="Produkt Extralight"/>
              </a:defRPr>
            </a:lvl2pPr>
            <a:lvl3pPr marL="254000" indent="660400">
              <a:lnSpc>
                <a:spcPct val="90000"/>
              </a:lnSpc>
              <a:spcBef>
                <a:spcPts val="0"/>
              </a:spcBef>
              <a:buSzTx/>
              <a:buNone/>
              <a:defRPr spc="-93" sz="9300">
                <a:latin typeface="+mn-lt"/>
                <a:ea typeface="+mn-ea"/>
                <a:cs typeface="+mn-cs"/>
                <a:sym typeface="Produkt Extralight"/>
              </a:defRPr>
            </a:lvl3pPr>
            <a:lvl4pPr marL="254000" indent="1117600">
              <a:lnSpc>
                <a:spcPct val="90000"/>
              </a:lnSpc>
              <a:spcBef>
                <a:spcPts val="0"/>
              </a:spcBef>
              <a:buSzTx/>
              <a:buNone/>
              <a:defRPr spc="-93" sz="9300">
                <a:latin typeface="+mn-lt"/>
                <a:ea typeface="+mn-ea"/>
                <a:cs typeface="+mn-cs"/>
                <a:sym typeface="Produkt Extralight"/>
              </a:defRPr>
            </a:lvl4pPr>
            <a:lvl5pPr marL="254000" indent="1574800">
              <a:lnSpc>
                <a:spcPct val="90000"/>
              </a:lnSpc>
              <a:spcBef>
                <a:spcPts val="0"/>
              </a:spcBef>
              <a:buSzTx/>
              <a:buNone/>
              <a:defRPr spc="-93" sz="9300">
                <a:latin typeface="+mn-lt"/>
                <a:ea typeface="+mn-ea"/>
                <a:cs typeface="+mn-cs"/>
                <a:sym typeface="Produkt Extralight"/>
              </a:defRPr>
            </a:lvl5pPr>
          </a:lstStyle>
          <a:p>
            <a:pPr/>
            <a:r>
              <a:t>“Notable Quote”</a:t>
            </a:r>
          </a:p>
          <a:p>
            <a:pPr lvl="1"/>
            <a:r>
              <a:t/>
            </a:r>
          </a:p>
          <a:p>
            <a:pPr lvl="2"/>
            <a:r>
              <a:t/>
            </a:r>
          </a:p>
          <a:p>
            <a:pPr lvl="3"/>
            <a:r>
              <a:t/>
            </a:r>
          </a:p>
          <a:p>
            <a:pPr lvl="4"/>
            <a:r>
              <a:t/>
            </a:r>
          </a:p>
        </p:txBody>
      </p:sp>
      <p:sp>
        <p:nvSpPr>
          <p:cNvPr id="136" name="Attribution"/>
          <p:cNvSpPr txBox="1"/>
          <p:nvPr>
            <p:ph type="body" sz="quarter" idx="21" hasCustomPrompt="1"/>
          </p:nvPr>
        </p:nvSpPr>
        <p:spPr>
          <a:xfrm>
            <a:off x="5456257" y="9559997"/>
            <a:ext cx="13471486" cy="698501"/>
          </a:xfrm>
          <a:prstGeom prst="rect">
            <a:avLst/>
          </a:prstGeom>
        </p:spPr>
        <p:txBody>
          <a:bodyPr lIns="45719" tIns="45719" rIns="45719" bIns="45719"/>
          <a:lstStyle>
            <a:lvl1pPr marL="0" indent="0" defTabSz="825500">
              <a:spcBef>
                <a:spcPts val="0"/>
              </a:spcBef>
              <a:buSzTx/>
              <a:buNone/>
              <a:defRPr sz="3600">
                <a:latin typeface="Produkt Light"/>
                <a:ea typeface="Produkt Light"/>
                <a:cs typeface="Produkt Light"/>
                <a:sym typeface="Produkt Light"/>
              </a:defRPr>
            </a:lvl1pPr>
          </a:lstStyle>
          <a:p>
            <a:pPr/>
            <a:r>
              <a:t>Attribution</a:t>
            </a:r>
          </a:p>
        </p:txBody>
      </p:sp>
      <p:sp>
        <p:nvSpPr>
          <p:cNvPr id="1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44" name="Black and white close-up of curved pieces of paper"/>
          <p:cNvSpPr/>
          <p:nvPr>
            <p:ph type="pic" sz="quarter" idx="21"/>
          </p:nvPr>
        </p:nvSpPr>
        <p:spPr>
          <a:xfrm>
            <a:off x="7353300" y="3632200"/>
            <a:ext cx="9677400" cy="6451600"/>
          </a:xfrm>
          <a:prstGeom prst="rect">
            <a:avLst/>
          </a:prstGeom>
        </p:spPr>
        <p:txBody>
          <a:bodyPr lIns="91439" tIns="45719" rIns="91439" bIns="45719">
            <a:noAutofit/>
          </a:bodyPr>
          <a:lstStyle/>
          <a:p>
            <a:pPr/>
          </a:p>
        </p:txBody>
      </p:sp>
      <p:sp>
        <p:nvSpPr>
          <p:cNvPr id="145" name="Grey disc against a grey background"/>
          <p:cNvSpPr/>
          <p:nvPr>
            <p:ph type="pic" sz="quarter" idx="22"/>
          </p:nvPr>
        </p:nvSpPr>
        <p:spPr>
          <a:xfrm>
            <a:off x="14897100" y="3632200"/>
            <a:ext cx="9131300" cy="6457073"/>
          </a:xfrm>
          <a:prstGeom prst="rect">
            <a:avLst/>
          </a:prstGeom>
        </p:spPr>
        <p:txBody>
          <a:bodyPr lIns="91439" tIns="45719" rIns="91439" bIns="45719">
            <a:noAutofit/>
          </a:bodyPr>
          <a:lstStyle/>
          <a:p>
            <a:pPr/>
          </a:p>
        </p:txBody>
      </p:sp>
      <p:sp>
        <p:nvSpPr>
          <p:cNvPr id="146" name="Abstract image of two grey discs intersecting"/>
          <p:cNvSpPr/>
          <p:nvPr>
            <p:ph type="pic" sz="half" idx="23"/>
          </p:nvPr>
        </p:nvSpPr>
        <p:spPr>
          <a:xfrm>
            <a:off x="-749300" y="3632200"/>
            <a:ext cx="11303000" cy="6451600"/>
          </a:xfrm>
          <a:prstGeom prst="rect">
            <a:avLst/>
          </a:prstGeom>
        </p:spPr>
        <p:txBody>
          <a:bodyPr lIns="91439" tIns="45719" rIns="91439" bIns="45719">
            <a:noAutofit/>
          </a:bodyPr>
          <a:lstStyle/>
          <a:p>
            <a:pPr/>
          </a:p>
        </p:txBody>
      </p:sp>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000000"/>
        </a:solidFill>
      </p:bgPr>
    </p:bg>
    <p:spTree>
      <p:nvGrpSpPr>
        <p:cNvPr id="1" name=""/>
        <p:cNvGrpSpPr/>
        <p:nvPr/>
      </p:nvGrpSpPr>
      <p:grpSpPr>
        <a:xfrm>
          <a:off x="0" y="0"/>
          <a:ext cx="0" cy="0"/>
          <a:chOff x="0" y="0"/>
          <a:chExt cx="0" cy="0"/>
        </a:xfrm>
      </p:grpSpPr>
      <p:sp>
        <p:nvSpPr>
          <p:cNvPr id="154" name="Black and white close-up of woven texture"/>
          <p:cNvSpPr/>
          <p:nvPr>
            <p:ph type="pic" idx="21"/>
          </p:nvPr>
        </p:nvSpPr>
        <p:spPr>
          <a:xfrm>
            <a:off x="-38100" y="-1293994"/>
            <a:ext cx="24447500" cy="16295514"/>
          </a:xfrm>
          <a:prstGeom prst="rect">
            <a:avLst/>
          </a:prstGeom>
        </p:spPr>
        <p:txBody>
          <a:bodyPr lIns="91439" tIns="45719" rIns="91439" bIns="45719">
            <a:noAutofit/>
          </a:bodyPr>
          <a:lstStyle/>
          <a:p>
            <a:pPr/>
          </a:p>
        </p:txBody>
      </p:sp>
      <p:sp>
        <p:nvSpPr>
          <p:cNvPr id="15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solidFill>
          <a:srgbClr val="000000"/>
        </a:solidFill>
      </p:bgPr>
    </p:bg>
    <p:spTree>
      <p:nvGrpSpPr>
        <p:cNvPr id="1" name=""/>
        <p:cNvGrpSpPr/>
        <p:nvPr/>
      </p:nvGrpSpPr>
      <p:grpSpPr>
        <a:xfrm>
          <a:off x="0" y="0"/>
          <a:ext cx="0" cy="0"/>
          <a:chOff x="0" y="0"/>
          <a:chExt cx="0" cy="0"/>
        </a:xfrm>
      </p:grpSpPr>
      <p:sp>
        <p:nvSpPr>
          <p:cNvPr id="21" name="Grey abstract curve and line"/>
          <p:cNvSpPr/>
          <p:nvPr>
            <p:ph type="pic" idx="21"/>
          </p:nvPr>
        </p:nvSpPr>
        <p:spPr>
          <a:xfrm>
            <a:off x="-50800" y="-1828800"/>
            <a:ext cx="24574500" cy="17373600"/>
          </a:xfrm>
          <a:prstGeom prst="rect">
            <a:avLst/>
          </a:prstGeom>
        </p:spPr>
        <p:txBody>
          <a:bodyPr lIns="91439" tIns="45719" rIns="91439" bIns="45719">
            <a:noAutofit/>
          </a:bodyPr>
          <a:lstStyle/>
          <a:p>
            <a:pPr/>
          </a:p>
        </p:txBody>
      </p:sp>
      <p:sp>
        <p:nvSpPr>
          <p:cNvPr id="22" name="Author and Date"/>
          <p:cNvSpPr txBox="1"/>
          <p:nvPr>
            <p:ph type="body" sz="quarter" idx="22" hasCustomPrompt="1"/>
          </p:nvPr>
        </p:nvSpPr>
        <p:spPr>
          <a:xfrm>
            <a:off x="1206500" y="12268200"/>
            <a:ext cx="21971000" cy="660400"/>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pPr/>
            <a:r>
              <a:t>Author and Date</a:t>
            </a:r>
          </a:p>
        </p:txBody>
      </p:sp>
      <p:sp>
        <p:nvSpPr>
          <p:cNvPr id="23" name="Body Level One…"/>
          <p:cNvSpPr txBox="1"/>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Presentation Subtitle</a:t>
            </a:r>
          </a:p>
          <a:p>
            <a:pPr lvl="1"/>
            <a:r>
              <a:t/>
            </a:r>
          </a:p>
          <a:p>
            <a:pPr lvl="2"/>
            <a:r>
              <a:t/>
            </a:r>
          </a:p>
          <a:p>
            <a:pPr lvl="3"/>
            <a:r>
              <a:t/>
            </a:r>
          </a:p>
          <a:p>
            <a:pPr lvl="4"/>
            <a:r>
              <a:t/>
            </a:r>
          </a:p>
        </p:txBody>
      </p:sp>
      <p:sp>
        <p:nvSpPr>
          <p:cNvPr id="24" name="Presentation Title"/>
          <p:cNvSpPr txBox="1"/>
          <p:nvPr>
            <p:ph type="title" hasCustomPrompt="1"/>
          </p:nvPr>
        </p:nvSpPr>
        <p:spPr>
          <a:xfrm>
            <a:off x="1206500" y="2611945"/>
            <a:ext cx="21971000" cy="4648201"/>
          </a:xfrm>
          <a:prstGeom prst="rect">
            <a:avLst/>
          </a:prstGeom>
        </p:spPr>
        <p:txBody>
          <a:bodyPr anchor="b"/>
          <a:lstStyle>
            <a:lvl1pPr defTabSz="355600">
              <a:defRPr spc="-119" sz="12000"/>
            </a:lvl1pPr>
          </a:lstStyle>
          <a:p>
            <a:pPr/>
            <a:r>
              <a:t>Presentation Title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Corridor of an open-air concrete structure under a partly cloudy sky"/>
          <p:cNvSpPr/>
          <p:nvPr>
            <p:ph type="pic" idx="21"/>
          </p:nvPr>
        </p:nvSpPr>
        <p:spPr>
          <a:xfrm>
            <a:off x="8140700" y="0"/>
            <a:ext cx="20574000" cy="137160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3335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149476"/>
            <a:ext cx="9779000" cy="5385424"/>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61" name="View through a mesh-like ceiling under a blue sky"/>
          <p:cNvSpPr/>
          <p:nvPr>
            <p:ph type="pic" idx="22"/>
          </p:nvPr>
        </p:nvSpPr>
        <p:spPr>
          <a:xfrm>
            <a:off x="8140700" y="0"/>
            <a:ext cx="20574000" cy="13716000"/>
          </a:xfrm>
          <a:prstGeom prst="rect">
            <a:avLst/>
          </a:prstGeom>
        </p:spPr>
        <p:txBody>
          <a:bodyPr lIns="91439" tIns="45719" rIns="91439" bIns="45719">
            <a:noAutofit/>
          </a:bodyPr>
          <a:lstStyle/>
          <a:p>
            <a:pPr/>
          </a:p>
        </p:txBody>
      </p:sp>
      <p:sp>
        <p:nvSpPr>
          <p:cNvPr id="62" name="Slide Title"/>
          <p:cNvSpPr txBox="1"/>
          <p:nvPr>
            <p:ph type="title" hasCustomPrompt="1"/>
          </p:nvPr>
        </p:nvSpPr>
        <p:spPr>
          <a:xfrm>
            <a:off x="1206500" y="635000"/>
            <a:ext cx="9779000" cy="1689100"/>
          </a:xfrm>
          <a:prstGeom prst="rect">
            <a:avLst/>
          </a:prstGeom>
        </p:spPr>
        <p:txBody>
          <a:bodyPr/>
          <a:lstStyle/>
          <a:p>
            <a:pPr/>
            <a:r>
              <a:t>Slide Title</a:t>
            </a:r>
          </a:p>
        </p:txBody>
      </p:sp>
      <p:sp>
        <p:nvSpPr>
          <p:cNvPr id="63"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1"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72" name="Slide Title"/>
          <p:cNvSpPr txBox="1"/>
          <p:nvPr>
            <p:ph type="title" hasCustomPrompt="1"/>
          </p:nvPr>
        </p:nvSpPr>
        <p:spPr>
          <a:prstGeom prst="rect">
            <a:avLst/>
          </a:prstGeom>
        </p:spPr>
        <p:txBody>
          <a:bodyPr/>
          <a:lstStyle/>
          <a:p>
            <a:pPr/>
            <a:r>
              <a:t>Slide Title</a:t>
            </a:r>
          </a:p>
        </p:txBody>
      </p:sp>
      <p:sp>
        <p:nvSpPr>
          <p:cNvPr id="73"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1" name="Slide Subtitle"/>
          <p:cNvSpPr txBox="1"/>
          <p:nvPr>
            <p:ph type="body" sz="quarter" idx="21"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82" name="Slide Title"/>
          <p:cNvSpPr txBox="1"/>
          <p:nvPr>
            <p:ph type="title" hasCustomPrompt="1"/>
          </p:nvPr>
        </p:nvSpPr>
        <p:spPr>
          <a:xfrm>
            <a:off x="1206500" y="635000"/>
            <a:ext cx="9779000" cy="1689100"/>
          </a:xfrm>
          <a:prstGeom prst="rect">
            <a:avLst/>
          </a:prstGeom>
        </p:spPr>
        <p:txBody>
          <a:bodyPr/>
          <a:lstStyle/>
          <a:p>
            <a:pPr/>
            <a:r>
              <a:t>Slide Title</a:t>
            </a:r>
          </a:p>
        </p:txBody>
      </p:sp>
      <p:sp>
        <p:nvSpPr>
          <p:cNvPr id="83"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1" name="Section Title"/>
          <p:cNvSpPr txBox="1"/>
          <p:nvPr>
            <p:ph type="title" hasCustomPrompt="1"/>
          </p:nvPr>
        </p:nvSpPr>
        <p:spPr>
          <a:xfrm>
            <a:off x="1206500" y="3906899"/>
            <a:ext cx="21971004" cy="4648201"/>
          </a:xfrm>
          <a:prstGeom prst="rect">
            <a:avLst/>
          </a:prstGeom>
        </p:spPr>
        <p:txBody>
          <a:bodyPr anchor="ctr"/>
          <a:lstStyle>
            <a:lvl1pPr>
              <a:defRPr spc="-119" sz="12000"/>
            </a:lvl1pPr>
          </a:lstStyle>
          <a:p>
            <a:pPr/>
            <a:r>
              <a:t>Section Title</a:t>
            </a: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635000"/>
            <a:ext cx="21971000" cy="1689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60642"/>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23558499" y="12458699"/>
            <a:ext cx="388621" cy="429261"/>
          </a:xfrm>
          <a:prstGeom prst="rect">
            <a:avLst/>
          </a:prstGeom>
          <a:ln w="12700">
            <a:miter lim="400000"/>
          </a:ln>
        </p:spPr>
        <p:txBody>
          <a:bodyPr wrap="none" lIns="50800" tIns="50800" rIns="50800" bIns="50800" anchor="b">
            <a:spAutoFit/>
          </a:bodyPr>
          <a:lstStyle>
            <a:lvl1pPr algn="r" defTabSz="584200">
              <a:spcBef>
                <a:spcPts val="0"/>
              </a:spcBef>
              <a:defRPr sz="2000">
                <a:latin typeface="Graphik"/>
                <a:ea typeface="Graphik"/>
                <a:cs typeface="Graphik"/>
                <a:sym typeface="Graphik"/>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transition xmlns:p14="http://schemas.microsoft.com/office/powerpoint/2010/main" spd="med" advClick="1"/>
  <p:txStyles>
    <p:titleStyle>
      <a:lvl1pPr marL="0" marR="0" indent="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1pPr>
      <a:lvl2pPr marL="0" marR="0" indent="4572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2pPr>
      <a:lvl3pPr marL="0" marR="0" indent="9144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3pPr>
      <a:lvl4pPr marL="0" marR="0" indent="13716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4pPr>
      <a:lvl5pPr marL="0" marR="0" indent="18288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5pPr>
      <a:lvl6pPr marL="0" marR="0" indent="22860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6pPr>
      <a:lvl7pPr marL="0" marR="0" indent="27432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7pPr>
      <a:lvl8pPr marL="0" marR="0" indent="32004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8pPr>
      <a:lvl9pPr marL="0" marR="0" indent="36576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9pPr>
    </p:titleStyle>
    <p:bodyStyle>
      <a:lvl1pPr marL="4572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1pPr>
      <a:lvl2pPr marL="9144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2pPr>
      <a:lvl3pPr marL="13716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3pPr>
      <a:lvl4pPr marL="18288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4pPr>
      <a:lvl5pPr marL="22860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5pPr>
      <a:lvl6pPr marL="27432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6pPr>
      <a:lvl7pPr marL="32004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7pPr>
      <a:lvl8pPr marL="36576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8pPr>
      <a:lvl9pPr marL="41148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9pPr>
    </p:bodyStyle>
    <p:otherStyle>
      <a:lvl1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1pPr>
      <a:lvl2pPr marL="0" marR="0" indent="4572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2pPr>
      <a:lvl3pPr marL="0" marR="0" indent="9144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3pPr>
      <a:lvl4pPr marL="0" marR="0" indent="13716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4pPr>
      <a:lvl5pPr marL="0" marR="0" indent="18288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5pPr>
      <a:lvl6pPr marL="0" marR="0" indent="22860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6pPr>
      <a:lvl7pPr marL="0" marR="0" indent="27432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7pPr>
      <a:lvl8pPr marL="0" marR="0" indent="32004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8pPr>
      <a:lvl9pPr marL="0" marR="0" indent="36576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1.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 Id="rId3"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 Id="rId3" Type="http://schemas.openxmlformats.org/officeDocument/2006/relationships/image" Target="../media/image8.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1" name="Szilagyi Dragos, Neagu Matias, Toasca Darius, Rad David - 30331"/>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a:solidFill>
                  <a:srgbClr val="000000"/>
                </a:solidFill>
                <a:latin typeface="Produkt Medium"/>
                <a:ea typeface="Produkt Medium"/>
                <a:cs typeface="Produkt Medium"/>
                <a:sym typeface="Produkt Medium"/>
              </a:defRPr>
            </a:lvl1pPr>
          </a:lstStyle>
          <a:p>
            <a:pPr/>
            <a:r>
              <a:t>Szilagyi Dragos, Neagu Matias, Toasca Darius, Rad David - 30331</a:t>
            </a:r>
          </a:p>
        </p:txBody>
      </p:sp>
      <p:sp>
        <p:nvSpPr>
          <p:cNvPr id="172" name="Track your workouts, meals and progress, all in one website"/>
          <p:cNvSpPr txBox="1"/>
          <p:nvPr>
            <p:ph type="subTitle" sz="quarter" idx="1"/>
          </p:nvPr>
        </p:nvSpPr>
        <p:spPr>
          <a:prstGeom prst="rect">
            <a:avLst/>
          </a:prstGeom>
        </p:spPr>
        <p:txBody>
          <a:bodyPr/>
          <a:lstStyle/>
          <a:p>
            <a:pPr/>
            <a:r>
              <a:t>Track your workouts, meals and progress, all in one website</a:t>
            </a:r>
          </a:p>
        </p:txBody>
      </p:sp>
      <p:sp>
        <p:nvSpPr>
          <p:cNvPr id="173" name="Gym Stats"/>
          <p:cNvSpPr txBox="1"/>
          <p:nvPr>
            <p:ph type="ctrTitle"/>
          </p:nvPr>
        </p:nvSpPr>
        <p:spPr>
          <a:prstGeom prst="rect">
            <a:avLst/>
          </a:prstGeom>
        </p:spPr>
        <p:txBody>
          <a:bodyPr/>
          <a:lstStyle>
            <a:lvl1pPr>
              <a:defRPr i="1">
                <a:latin typeface="Produkt Medium"/>
                <a:ea typeface="Produkt Medium"/>
                <a:cs typeface="Produkt Medium"/>
                <a:sym typeface="Produkt Medium"/>
              </a:defRPr>
            </a:lvl1pPr>
          </a:lstStyle>
          <a:p>
            <a:pPr/>
            <a:r>
              <a:t>Gym Stats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5" name="Purpose"/>
          <p:cNvSpPr txBox="1"/>
          <p:nvPr>
            <p:ph type="title"/>
          </p:nvPr>
        </p:nvSpPr>
        <p:spPr>
          <a:prstGeom prst="rect">
            <a:avLst/>
          </a:prstGeom>
        </p:spPr>
        <p:txBody>
          <a:bodyPr/>
          <a:lstStyle>
            <a:lvl1pPr defTabSz="2316421">
              <a:defRPr spc="-95" sz="9500">
                <a:latin typeface="Produkt Medium"/>
                <a:ea typeface="Produkt Medium"/>
                <a:cs typeface="Produkt Medium"/>
                <a:sym typeface="Produkt Medium"/>
              </a:defRPr>
            </a:lvl1pPr>
          </a:lstStyle>
          <a:p>
            <a:pPr/>
            <a:r>
              <a:t>Purpose</a:t>
            </a:r>
          </a:p>
        </p:txBody>
      </p:sp>
      <p:sp>
        <p:nvSpPr>
          <p:cNvPr id="176" name="Key details of Gym Stat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Key details of Gym Stats</a:t>
            </a:r>
          </a:p>
        </p:txBody>
      </p:sp>
      <p:sp>
        <p:nvSpPr>
          <p:cNvPr id="177" name="Gym Stats is designed to be a central hub for fitness tracking, where you can find all your important gym metrics in one place…"/>
          <p:cNvSpPr txBox="1"/>
          <p:nvPr>
            <p:ph type="body" idx="1"/>
          </p:nvPr>
        </p:nvSpPr>
        <p:spPr>
          <a:xfrm>
            <a:off x="819853" y="3586671"/>
            <a:ext cx="23188980" cy="9765109"/>
          </a:xfrm>
          <a:prstGeom prst="rect">
            <a:avLst/>
          </a:prstGeom>
        </p:spPr>
        <p:txBody>
          <a:bodyPr/>
          <a:lstStyle/>
          <a:p>
            <a:pPr lvl="2" marL="0" indent="914400">
              <a:buSzTx/>
              <a:buNone/>
            </a:pPr>
            <a:r>
              <a:t>Gym Stats is designed to be a central hub for fitness tracking, where you can find all your important gym metrics in one place</a:t>
            </a:r>
          </a:p>
          <a:p>
            <a:pPr lvl="2" marL="0" indent="914400">
              <a:buSzTx/>
              <a:buNone/>
            </a:pPr>
            <a:r>
              <a:t>Our goal is to convince more people to start their fitness journey by making it easy to track their progress, workouts and meals</a:t>
            </a:r>
          </a:p>
          <a:p>
            <a:pPr lvl="2" marL="0" indent="914400">
              <a:buSzTx/>
              <a:buNone/>
            </a:pPr>
            <a:r>
              <a:t>Target audience are new gym-goers, fitness enthusiasts and personal trainers</a:t>
            </a:r>
          </a:p>
          <a:p>
            <a:pPr lvl="1" marL="0" indent="457200">
              <a:buSzTx/>
              <a:buNone/>
            </a:pPr>
          </a:p>
          <a:p>
            <a:pPr lvl="1" marL="0" indent="457200" defTabSz="825500">
              <a:lnSpc>
                <a:spcPct val="90000"/>
              </a:lnSpc>
              <a:spcBef>
                <a:spcPts val="0"/>
              </a:spcBef>
              <a:buSzTx/>
              <a:buNone/>
              <a:defRPr spc="-55" sz="5500">
                <a:latin typeface="+mn-lt"/>
                <a:ea typeface="+mn-ea"/>
                <a:cs typeface="+mn-cs"/>
                <a:sym typeface="Produkt Extralight"/>
              </a:defRPr>
            </a:pPr>
            <a:r>
              <a:t>Technologies Used</a:t>
            </a:r>
          </a:p>
          <a:p>
            <a:pPr lvl="2" marL="0" indent="914400">
              <a:buSzTx/>
              <a:buNone/>
              <a:defRPr b="1">
                <a:latin typeface="Graphik"/>
                <a:ea typeface="Graphik"/>
                <a:cs typeface="Graphik"/>
                <a:sym typeface="Graphik"/>
              </a:defRPr>
            </a:pPr>
            <a:r>
              <a:t>Frontend:</a:t>
            </a:r>
            <a:r>
              <a:rPr b="0">
                <a:latin typeface="Graphik Light"/>
                <a:ea typeface="Graphik Light"/>
                <a:cs typeface="Graphik Light"/>
                <a:sym typeface="Graphik Light"/>
              </a:rPr>
              <a:t> React and Tailwind CSS           </a:t>
            </a:r>
            <a:r>
              <a:t>Backend:</a:t>
            </a:r>
            <a:r>
              <a:rPr b="0">
                <a:latin typeface="Graphik Light"/>
                <a:ea typeface="Graphik Light"/>
                <a:cs typeface="Graphik Light"/>
                <a:sym typeface="Graphik Light"/>
              </a:rPr>
              <a:t> C# </a:t>
            </a:r>
            <a:r>
              <a:rPr b="0" sz="3700">
                <a:latin typeface="Graphik Light"/>
                <a:ea typeface="Graphik Light"/>
                <a:cs typeface="Graphik Light"/>
                <a:sym typeface="Graphik Light"/>
              </a:rPr>
              <a:t>&amp;</a:t>
            </a:r>
            <a:r>
              <a:rPr b="0">
                <a:latin typeface="Graphik Light"/>
                <a:ea typeface="Graphik Light"/>
                <a:cs typeface="Graphik Light"/>
                <a:sym typeface="Graphik Light"/>
              </a:rPr>
              <a:t> MongoDB</a:t>
            </a:r>
          </a:p>
        </p:txBody>
      </p:sp>
    </p:spTree>
  </p:cSld>
  <p:clrMapOvr>
    <a:masterClrMapping/>
  </p:clrMapOvr>
  <mc:AlternateContent xmlns:mc="http://schemas.openxmlformats.org/markup-compatibility/2006">
    <mc:Choice xmlns:p14="http://schemas.microsoft.com/office/powerpoint/2010/main" Requires="p14">
      <p:transition spd="slow" advClick="1" p14:dur="1500">
        <p14:prism dir="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9" name="Functionalities"/>
          <p:cNvSpPr txBox="1"/>
          <p:nvPr>
            <p:ph type="title"/>
          </p:nvPr>
        </p:nvSpPr>
        <p:spPr>
          <a:prstGeom prst="rect">
            <a:avLst/>
          </a:prstGeom>
        </p:spPr>
        <p:txBody>
          <a:bodyPr/>
          <a:lstStyle/>
          <a:p>
            <a:pPr defTabSz="2316421">
              <a:defRPr spc="-95" sz="9500"/>
            </a:pPr>
            <a:r>
              <a:rPr i="1">
                <a:solidFill>
                  <a:srgbClr val="000000"/>
                </a:solidFill>
                <a:latin typeface="Produkt Medium"/>
                <a:ea typeface="Produkt Medium"/>
                <a:cs typeface="Produkt Medium"/>
                <a:sym typeface="Produkt Medium"/>
              </a:rPr>
              <a:t>Functionalities</a:t>
            </a:r>
            <a:r>
              <a:t> </a:t>
            </a:r>
          </a:p>
        </p:txBody>
      </p:sp>
      <p:sp>
        <p:nvSpPr>
          <p:cNvPr id="180" name="Detailed Meal Traker with posibility to preview past days;…"/>
          <p:cNvSpPr txBox="1"/>
          <p:nvPr>
            <p:ph type="body" sz="half" idx="1"/>
          </p:nvPr>
        </p:nvSpPr>
        <p:spPr>
          <a:xfrm>
            <a:off x="1190797" y="3321050"/>
            <a:ext cx="11008441" cy="9264609"/>
          </a:xfrm>
          <a:prstGeom prst="rect">
            <a:avLst/>
          </a:prstGeom>
        </p:spPr>
        <p:txBody>
          <a:bodyPr/>
          <a:lstStyle/>
          <a:p>
            <a:pPr marL="374904" indent="-374904" defTabSz="1999437">
              <a:spcBef>
                <a:spcPts val="3800"/>
              </a:spcBef>
              <a:defRPr sz="3280"/>
            </a:pPr>
            <a:r>
              <a:t>Detailed Meal Traker with posibility to preview past days;</a:t>
            </a:r>
          </a:p>
          <a:p>
            <a:pPr marL="374904" indent="-374904" defTabSz="1999437">
              <a:spcBef>
                <a:spcPts val="3800"/>
              </a:spcBef>
              <a:defRPr sz="3280"/>
            </a:pPr>
            <a:r>
              <a:t>Workout tracker with history to view old PR’s prefilled depending on what excercise you are doing;</a:t>
            </a:r>
          </a:p>
          <a:p>
            <a:pPr marL="374904" indent="-374904" defTabSz="1999437">
              <a:spcBef>
                <a:spcPts val="3800"/>
              </a:spcBef>
              <a:defRPr sz="3280"/>
            </a:pPr>
            <a:r>
              <a:t>Progress Tracker (Check-ins) with weight graphs, progres pictures;</a:t>
            </a:r>
          </a:p>
          <a:p>
            <a:pPr marL="374904" indent="-374904" defTabSz="1999437">
              <a:spcBef>
                <a:spcPts val="3800"/>
              </a:spcBef>
              <a:defRPr sz="3280"/>
            </a:pPr>
            <a:r>
              <a:t>Trainer side of app where you can see your clients and their progress;</a:t>
            </a:r>
          </a:p>
          <a:p>
            <a:pPr marL="374904" indent="-374904" defTabSz="1999437">
              <a:spcBef>
                <a:spcPts val="3800"/>
              </a:spcBef>
              <a:defRPr sz="3280"/>
            </a:pPr>
            <a:r>
              <a:t>Trainee part where you can select to work with a trainer from a selection of trainers that exist in our database;</a:t>
            </a:r>
          </a:p>
          <a:p>
            <a:pPr marL="374904" indent="-374904" defTabSz="1999437">
              <a:spcBef>
                <a:spcPts val="3800"/>
              </a:spcBef>
              <a:defRPr sz="3280"/>
            </a:pPr>
            <a:r>
              <a:t>User accounts for Trainers and Trainee with different layouts based on account logged in;</a:t>
            </a:r>
          </a:p>
        </p:txBody>
      </p:sp>
      <p:sp>
        <p:nvSpPr>
          <p:cNvPr id="181" name="Detailed Meal Tracker for that day with macros view;…"/>
          <p:cNvSpPr txBox="1"/>
          <p:nvPr/>
        </p:nvSpPr>
        <p:spPr>
          <a:xfrm>
            <a:off x="12840022" y="3321050"/>
            <a:ext cx="10428231" cy="926460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marL="374904" indent="-374904" defTabSz="1999437">
              <a:spcBef>
                <a:spcPts val="3800"/>
              </a:spcBef>
              <a:buSzPct val="100000"/>
              <a:buChar char="•"/>
              <a:defRPr sz="3280"/>
            </a:pPr>
            <a:r>
              <a:t>Detailed Meal Tracker for that day with macros view;</a:t>
            </a:r>
          </a:p>
          <a:p>
            <a:pPr marL="374904" indent="-374904" defTabSz="1999437">
              <a:spcBef>
                <a:spcPts val="3800"/>
              </a:spcBef>
              <a:buSzPct val="100000"/>
              <a:buChar char="•"/>
              <a:defRPr sz="3280"/>
            </a:pPr>
            <a:r>
              <a:t>Basic Workout tracker;</a:t>
            </a:r>
          </a:p>
          <a:p>
            <a:pPr marL="374904" indent="-374904" defTabSz="1999437">
              <a:spcBef>
                <a:spcPts val="3800"/>
              </a:spcBef>
              <a:buSzPct val="100000"/>
              <a:buChar char="•"/>
              <a:defRPr sz="3280"/>
            </a:pPr>
            <a:r>
              <a:t>Progress Tracker (Check-ins) with weight graphs, progres pictures;</a:t>
            </a:r>
          </a:p>
          <a:p>
            <a:pPr marL="374904" indent="-374904" defTabSz="1999437">
              <a:spcBef>
                <a:spcPts val="3800"/>
              </a:spcBef>
              <a:buSzPct val="100000"/>
              <a:buChar char="•"/>
              <a:defRPr sz="3280"/>
            </a:pPr>
            <a:r>
              <a:t>Trainer side of app where you can see your clients and their progress;</a:t>
            </a:r>
          </a:p>
          <a:p>
            <a:pPr marL="374904" indent="-374904" defTabSz="1999437">
              <a:spcBef>
                <a:spcPts val="3800"/>
              </a:spcBef>
              <a:buSzPct val="100000"/>
              <a:buChar char="•"/>
              <a:defRPr sz="3280"/>
            </a:pPr>
            <a:r>
              <a:t>Trainee part where you can select to work with a trainer from a selection of trainers that exist in our database;</a:t>
            </a:r>
          </a:p>
          <a:p>
            <a:pPr marL="374904" indent="-374904" defTabSz="1999437">
              <a:spcBef>
                <a:spcPts val="3800"/>
              </a:spcBef>
              <a:buSzPct val="100000"/>
              <a:buChar char="•"/>
              <a:defRPr sz="3280"/>
            </a:pPr>
            <a:r>
              <a:t>User accounts for Trainers and Trainee with different layouts based on account logged in;</a:t>
            </a:r>
          </a:p>
        </p:txBody>
      </p:sp>
      <p:sp>
        <p:nvSpPr>
          <p:cNvPr id="182" name="What we had planed on implementing"/>
          <p:cNvSpPr txBox="1"/>
          <p:nvPr/>
        </p:nvSpPr>
        <p:spPr>
          <a:xfrm>
            <a:off x="1571401" y="2444051"/>
            <a:ext cx="9043569" cy="75704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900">
                <a:latin typeface="Graphik Medium"/>
                <a:ea typeface="Graphik Medium"/>
                <a:cs typeface="Graphik Medium"/>
                <a:sym typeface="Graphik Medium"/>
              </a:defRPr>
            </a:lvl1pPr>
          </a:lstStyle>
          <a:p>
            <a:pPr/>
            <a:r>
              <a:t>What we had planed on implementing</a:t>
            </a:r>
          </a:p>
        </p:txBody>
      </p:sp>
      <p:sp>
        <p:nvSpPr>
          <p:cNvPr id="183" name="What we managed to implement"/>
          <p:cNvSpPr txBox="1"/>
          <p:nvPr/>
        </p:nvSpPr>
        <p:spPr>
          <a:xfrm>
            <a:off x="14173519" y="2444051"/>
            <a:ext cx="7761237" cy="75704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900">
                <a:latin typeface="Graphik Medium"/>
                <a:ea typeface="Graphik Medium"/>
                <a:cs typeface="Graphik Medium"/>
                <a:sym typeface="Graphik Medium"/>
              </a:defRPr>
            </a:lvl1pPr>
          </a:lstStyle>
          <a:p>
            <a:pPr/>
            <a:r>
              <a:t>What we managed to implement</a:t>
            </a:r>
          </a:p>
        </p:txBody>
      </p:sp>
    </p:spTree>
  </p:cSld>
  <p:clrMapOvr>
    <a:masterClrMapping/>
  </p:clrMapOvr>
  <mc:AlternateContent xmlns:mc="http://schemas.openxmlformats.org/markup-compatibility/2006">
    <mc:Choice xmlns:p14="http://schemas.microsoft.com/office/powerpoint/2010/main" Requires="p14">
      <p:transition spd="slow" advClick="1" p14:dur="2000">
        <p14:prism dir="r"/>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5" name="Team-Lead"/>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a:solidFill>
                  <a:srgbClr val="000000"/>
                </a:solidFill>
              </a:defRPr>
            </a:lvl1pPr>
          </a:lstStyle>
          <a:p>
            <a:pPr/>
            <a:r>
              <a:t>Team-Lead</a:t>
            </a:r>
          </a:p>
        </p:txBody>
      </p:sp>
      <p:sp>
        <p:nvSpPr>
          <p:cNvPr id="186" name="Szilagyi Dragos"/>
          <p:cNvSpPr txBox="1"/>
          <p:nvPr>
            <p:ph type="title"/>
          </p:nvPr>
        </p:nvSpPr>
        <p:spPr>
          <a:prstGeom prst="rect">
            <a:avLst/>
          </a:prstGeom>
        </p:spPr>
        <p:txBody>
          <a:bodyPr/>
          <a:lstStyle>
            <a:lvl1pPr defTabSz="2316421">
              <a:defRPr spc="-95" sz="9500">
                <a:solidFill>
                  <a:srgbClr val="000000"/>
                </a:solidFill>
                <a:latin typeface="Produkt Light"/>
                <a:ea typeface="Produkt Light"/>
                <a:cs typeface="Produkt Light"/>
                <a:sym typeface="Produkt Light"/>
              </a:defRPr>
            </a:lvl1pPr>
          </a:lstStyle>
          <a:p>
            <a:pPr/>
            <a:r>
              <a:t>Szilagyi Dragos</a:t>
            </a:r>
          </a:p>
        </p:txBody>
      </p:sp>
      <p:sp>
        <p:nvSpPr>
          <p:cNvPr id="187" name="I’ve worked as close as I could with my colleagues in order to ensure a good collaboration and strategy on tackling the problems we encountered;…"/>
          <p:cNvSpPr txBox="1"/>
          <p:nvPr>
            <p:ph type="body" sz="half" idx="1"/>
          </p:nvPr>
        </p:nvSpPr>
        <p:spPr>
          <a:xfrm>
            <a:off x="1206500" y="3807192"/>
            <a:ext cx="15103182" cy="8697942"/>
          </a:xfrm>
          <a:prstGeom prst="rect">
            <a:avLst/>
          </a:prstGeom>
        </p:spPr>
        <p:txBody>
          <a:bodyPr/>
          <a:lstStyle/>
          <a:p>
            <a:pPr>
              <a:defRPr sz="3300">
                <a:solidFill>
                  <a:srgbClr val="000000"/>
                </a:solidFill>
              </a:defRPr>
            </a:pPr>
            <a:r>
              <a:t>I’ve worked as close as I could with my colleagues in order to ensure a good collaboration and strategy on tackling the problems we encountered;</a:t>
            </a:r>
          </a:p>
          <a:p>
            <a:pPr>
              <a:defRPr sz="3300">
                <a:solidFill>
                  <a:srgbClr val="000000"/>
                </a:solidFill>
              </a:defRPr>
            </a:pPr>
            <a:r>
              <a:t>Worked together with Darius on the fronted, which we first designed in Figma and then implemented it in the project using React JS and Tailwind CSS, ive worked on the Meal Tracker, Clients and the Progress Traker. </a:t>
            </a:r>
          </a:p>
          <a:p>
            <a:pPr>
              <a:defRPr sz="3300">
                <a:solidFill>
                  <a:srgbClr val="000000"/>
                </a:solidFill>
              </a:defRPr>
            </a:pPr>
            <a:r>
              <a:t>Once Matias finished with establishing the connection of our database from MongoDB to our website I've worked closely with him to implement the APIs we needed for the functionalities we had thought out for our platform.</a:t>
            </a:r>
          </a:p>
          <a:p>
            <a:pPr>
              <a:defRPr sz="3300">
                <a:solidFill>
                  <a:srgbClr val="000000"/>
                </a:solidFill>
              </a:defRPr>
            </a:pPr>
            <a:r>
              <a:t>In the end, once we were almost done with the implementation of things, we all started working, with David our tester, on the test bench, where we tested and solved the bugs we found throughout the app.</a:t>
            </a:r>
          </a:p>
        </p:txBody>
      </p:sp>
      <p:pic>
        <p:nvPicPr>
          <p:cNvPr id="188" name="IMG_8846.jpeg" descr="IMG_8846.jpeg"/>
          <p:cNvPicPr>
            <a:picLocks noChangeAspect="1"/>
          </p:cNvPicPr>
          <p:nvPr/>
        </p:nvPicPr>
        <p:blipFill>
          <a:blip r:embed="rId3">
            <a:extLst/>
          </a:blip>
          <a:srcRect l="19613" t="26449" r="30633" b="0"/>
          <a:stretch>
            <a:fillRect/>
          </a:stretch>
        </p:blipFill>
        <p:spPr>
          <a:xfrm>
            <a:off x="17151027" y="1813917"/>
            <a:ext cx="5118027" cy="10088194"/>
          </a:xfrm>
          <a:prstGeom prst="rect">
            <a:avLst/>
          </a:prstGeom>
          <a:ln w="25400">
            <a:solidFill>
              <a:srgbClr val="000000"/>
            </a:solidFill>
            <a:miter lim="400000"/>
          </a:ln>
          <a:effectLst>
            <a:outerShdw sx="100000" sy="100000" kx="0" ky="0" algn="b" rotWithShape="0" blurRad="254000" dist="127000" dir="3290787">
              <a:srgbClr val="000000">
                <a:alpha val="70000"/>
              </a:srgbClr>
            </a:outerShdw>
          </a:effectLst>
        </p:spPr>
      </p:pic>
    </p:spTree>
  </p:cSld>
  <p:clrMapOvr>
    <a:masterClrMapping/>
  </p:clrMapOvr>
  <mc:AlternateContent xmlns:mc="http://schemas.openxmlformats.org/markup-compatibility/2006">
    <mc:Choice xmlns:p14="http://schemas.microsoft.com/office/powerpoint/2010/main" Requires="p14">
      <p:transition spd="slow" advClick="1" p14:dur="2000">
        <p14:prism dir="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0" name="Programm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Programmer</a:t>
            </a:r>
          </a:p>
        </p:txBody>
      </p:sp>
      <p:sp>
        <p:nvSpPr>
          <p:cNvPr id="191" name="Neagu Matias"/>
          <p:cNvSpPr txBox="1"/>
          <p:nvPr>
            <p:ph type="title"/>
          </p:nvPr>
        </p:nvSpPr>
        <p:spPr>
          <a:prstGeom prst="rect">
            <a:avLst/>
          </a:prstGeom>
        </p:spPr>
        <p:txBody>
          <a:bodyPr/>
          <a:lstStyle>
            <a:lvl1pPr defTabSz="2316421">
              <a:defRPr spc="-95" sz="9500"/>
            </a:lvl1pPr>
          </a:lstStyle>
          <a:p>
            <a:pPr/>
            <a:r>
              <a:t>Neagu Matias</a:t>
            </a:r>
          </a:p>
        </p:txBody>
      </p:sp>
      <p:sp>
        <p:nvSpPr>
          <p:cNvPr id="192" name="I am responsible for part of the backend programming, implemented some of the use cases which include the login function and a few others.…"/>
          <p:cNvSpPr txBox="1"/>
          <p:nvPr>
            <p:ph type="body" sz="half" idx="1"/>
          </p:nvPr>
        </p:nvSpPr>
        <p:spPr>
          <a:xfrm>
            <a:off x="1206500" y="4248504"/>
            <a:ext cx="12256205" cy="8256630"/>
          </a:xfrm>
          <a:prstGeom prst="rect">
            <a:avLst/>
          </a:prstGeom>
        </p:spPr>
        <p:txBody>
          <a:bodyPr/>
          <a:lstStyle/>
          <a:p>
            <a:pPr/>
            <a:r>
              <a:t>I am responsible for part of the backend programming, implemented some of the use cases which include the login function and a few others.</a:t>
            </a:r>
          </a:p>
          <a:p>
            <a:pPr/>
            <a:r>
              <a:t>Worked on the database structure and logic, executed the connection to the application.</a:t>
            </a:r>
          </a:p>
          <a:p>
            <a:pPr/>
            <a:r>
              <a:t>Worked in harmony with the team lead and the other developer in order to fix bugs.</a:t>
            </a:r>
          </a:p>
        </p:txBody>
      </p:sp>
      <p:pic>
        <p:nvPicPr>
          <p:cNvPr id="193" name="22029.JPEG" descr="22029.JPEG"/>
          <p:cNvPicPr>
            <a:picLocks noChangeAspect="1"/>
          </p:cNvPicPr>
          <p:nvPr/>
        </p:nvPicPr>
        <p:blipFill>
          <a:blip r:embed="rId3">
            <a:extLst/>
          </a:blip>
          <a:stretch>
            <a:fillRect/>
          </a:stretch>
        </p:blipFill>
        <p:spPr>
          <a:xfrm>
            <a:off x="14481436" y="1371600"/>
            <a:ext cx="8216901" cy="1150321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14:prism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5" name="Programm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Programmer</a:t>
            </a:r>
          </a:p>
        </p:txBody>
      </p:sp>
      <p:sp>
        <p:nvSpPr>
          <p:cNvPr id="196" name="Toașcă Darius"/>
          <p:cNvSpPr txBox="1"/>
          <p:nvPr>
            <p:ph type="title"/>
          </p:nvPr>
        </p:nvSpPr>
        <p:spPr>
          <a:prstGeom prst="rect">
            <a:avLst/>
          </a:prstGeom>
        </p:spPr>
        <p:txBody>
          <a:bodyPr/>
          <a:lstStyle>
            <a:lvl1pPr defTabSz="2316421">
              <a:defRPr spc="-95" sz="9500"/>
            </a:lvl1pPr>
          </a:lstStyle>
          <a:p>
            <a:pPr/>
            <a:r>
              <a:t>Toașcă Darius</a:t>
            </a:r>
          </a:p>
        </p:txBody>
      </p:sp>
      <p:sp>
        <p:nvSpPr>
          <p:cNvPr id="197" name="I am responsible for most of the frontend - Landing page, Programs page, Login and Sign up, Workout Builder and the About page.…"/>
          <p:cNvSpPr txBox="1"/>
          <p:nvPr>
            <p:ph type="body" sz="half" idx="1"/>
          </p:nvPr>
        </p:nvSpPr>
        <p:spPr>
          <a:xfrm>
            <a:off x="1129172" y="3423675"/>
            <a:ext cx="14619885" cy="8256631"/>
          </a:xfrm>
          <a:prstGeom prst="rect">
            <a:avLst/>
          </a:prstGeom>
        </p:spPr>
        <p:txBody>
          <a:bodyPr/>
          <a:lstStyle/>
          <a:p>
            <a:pPr/>
            <a:r>
              <a:t>I am responsible for most of the frontend - Landing page, Programs page, Login and Sign up, Workout Builder and the About page. </a:t>
            </a:r>
          </a:p>
          <a:p>
            <a:pPr/>
            <a:r>
              <a:t>New glassy look, site-wide </a:t>
            </a:r>
          </a:p>
          <a:p>
            <a:pPr/>
            <a:r>
              <a:t>I collaborated closely with the team lead and fellow programmer to ensure the functionality of all parts of the website </a:t>
            </a:r>
          </a:p>
          <a:p>
            <a:pPr/>
            <a:r>
              <a:t>The collaboration with the tester ensured all elements of the frontend work and look like expected </a:t>
            </a:r>
          </a:p>
        </p:txBody>
      </p:sp>
      <p:pic>
        <p:nvPicPr>
          <p:cNvPr id="198" name="pasted-movie.png" descr="pasted-movie.png"/>
          <p:cNvPicPr>
            <a:picLocks noChangeAspect="1"/>
          </p:cNvPicPr>
          <p:nvPr/>
        </p:nvPicPr>
        <p:blipFill>
          <a:blip r:embed="rId3">
            <a:extLst/>
          </a:blip>
          <a:stretch>
            <a:fillRect/>
          </a:stretch>
        </p:blipFill>
        <p:spPr>
          <a:xfrm>
            <a:off x="16396501" y="3609396"/>
            <a:ext cx="6627153" cy="6497208"/>
          </a:xfrm>
          <a:prstGeom prst="rect">
            <a:avLst/>
          </a:prstGeom>
          <a:ln w="25400">
            <a:miter lim="400000"/>
          </a:ln>
          <a:effectLst>
            <a:reflection blurRad="0" stA="50000" stPos="0" endA="0" endPos="40000" dist="0" dir="5400000" fadeDir="5400000" sx="100000" sy="-100000" kx="0" ky="0" algn="bl" rotWithShape="0"/>
          </a:effectLst>
        </p:spPr>
      </p:pic>
    </p:spTree>
  </p:cSld>
  <p:clrMapOvr>
    <a:masterClrMapping/>
  </p:clrMapOvr>
  <mc:AlternateContent xmlns:mc="http://schemas.openxmlformats.org/markup-compatibility/2006">
    <mc:Choice xmlns:p14="http://schemas.microsoft.com/office/powerpoint/2010/main" Requires="p14">
      <p:transition spd="slow" advClick="1" p14:dur="2000">
        <p14:prism dir="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0" name="Test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Tester</a:t>
            </a:r>
          </a:p>
        </p:txBody>
      </p:sp>
      <p:sp>
        <p:nvSpPr>
          <p:cNvPr id="201" name="Rad David"/>
          <p:cNvSpPr txBox="1"/>
          <p:nvPr>
            <p:ph type="title"/>
          </p:nvPr>
        </p:nvSpPr>
        <p:spPr>
          <a:prstGeom prst="rect">
            <a:avLst/>
          </a:prstGeom>
        </p:spPr>
        <p:txBody>
          <a:bodyPr/>
          <a:lstStyle>
            <a:lvl1pPr defTabSz="2316421">
              <a:defRPr spc="-95" sz="9500"/>
            </a:lvl1pPr>
          </a:lstStyle>
          <a:p>
            <a:pPr/>
            <a:r>
              <a:t>Rad David</a:t>
            </a:r>
          </a:p>
        </p:txBody>
      </p:sp>
      <p:sp>
        <p:nvSpPr>
          <p:cNvPr id="202" name="Defined the testing scope, objectives, and types of testing (e.g., unit, integration, system, regression).…"/>
          <p:cNvSpPr txBox="1"/>
          <p:nvPr>
            <p:ph type="body" sz="half" idx="1"/>
          </p:nvPr>
        </p:nvSpPr>
        <p:spPr>
          <a:xfrm>
            <a:off x="1206499" y="3722766"/>
            <a:ext cx="12127528" cy="8782368"/>
          </a:xfrm>
          <a:prstGeom prst="rect">
            <a:avLst/>
          </a:prstGeom>
        </p:spPr>
        <p:txBody>
          <a:bodyPr/>
          <a:lstStyle/>
          <a:p>
            <a:pPr marL="228600" indent="-228600" defTabSz="12700">
              <a:lnSpc>
                <a:spcPct val="135000"/>
              </a:lnSpc>
              <a:spcBef>
                <a:spcPts val="1200"/>
              </a:spcBef>
              <a:tabLst>
                <a:tab pos="63500" algn="r"/>
                <a:tab pos="165100" algn="l"/>
              </a:tabLst>
              <a:defRPr sz="3600"/>
            </a:pPr>
            <a:r>
              <a:t>Defined the</a:t>
            </a:r>
            <a:r>
              <a:rPr b="1">
                <a:latin typeface="Graphik"/>
                <a:ea typeface="Graphik"/>
                <a:cs typeface="Graphik"/>
                <a:sym typeface="Graphik"/>
              </a:rPr>
              <a:t> testing scope, objectives, and types of testing</a:t>
            </a:r>
            <a:r>
              <a:t> (e.g., unit, integration, system, regression).</a:t>
            </a:r>
          </a:p>
          <a:p>
            <a:pPr marL="228600" indent="-228600" defTabSz="12700">
              <a:lnSpc>
                <a:spcPct val="135000"/>
              </a:lnSpc>
              <a:spcBef>
                <a:spcPts val="1200"/>
              </a:spcBef>
              <a:tabLst>
                <a:tab pos="63500" algn="r"/>
                <a:tab pos="165100" algn="l"/>
              </a:tabLst>
              <a:defRPr sz="3600"/>
            </a:pPr>
            <a:r>
              <a:t>	Developed a </a:t>
            </a:r>
            <a:r>
              <a:rPr b="1">
                <a:latin typeface="Graphik"/>
                <a:ea typeface="Graphik"/>
                <a:cs typeface="Graphik"/>
                <a:sym typeface="Graphik"/>
              </a:rPr>
              <a:t>test plan</a:t>
            </a:r>
            <a:r>
              <a:t> aligned with project timelines and risk assessment.</a:t>
            </a:r>
          </a:p>
          <a:p>
            <a:pPr marL="228600" indent="-228600" defTabSz="12700">
              <a:lnSpc>
                <a:spcPct val="135000"/>
              </a:lnSpc>
              <a:spcBef>
                <a:spcPts val="1200"/>
              </a:spcBef>
              <a:tabLst>
                <a:tab pos="63500" algn="r"/>
                <a:tab pos="165100" algn="l"/>
              </a:tabLst>
              <a:defRPr sz="3600"/>
            </a:pPr>
            <a:r>
              <a:t>Executed test cases in various environments (dev, QA, staging).</a:t>
            </a:r>
          </a:p>
          <a:p>
            <a:pPr marL="228600" indent="-228600" defTabSz="12700">
              <a:lnSpc>
                <a:spcPct val="135000"/>
              </a:lnSpc>
              <a:spcBef>
                <a:spcPts val="1200"/>
              </a:spcBef>
              <a:tabLst>
                <a:tab pos="63500" algn="r"/>
                <a:tab pos="165100" algn="l"/>
              </a:tabLst>
              <a:defRPr sz="3600"/>
            </a:pPr>
            <a:r>
              <a:t>	Logged </a:t>
            </a:r>
            <a:r>
              <a:rPr b="1">
                <a:latin typeface="Graphik"/>
                <a:ea typeface="Graphik"/>
                <a:cs typeface="Graphik"/>
                <a:sym typeface="Graphik"/>
              </a:rPr>
              <a:t>defects/bugs</a:t>
            </a:r>
            <a:r>
              <a:t> with clear reproduction steps and severity levels.</a:t>
            </a:r>
          </a:p>
          <a:p>
            <a:pPr marL="228600" indent="-228600" defTabSz="12700">
              <a:lnSpc>
                <a:spcPct val="135000"/>
              </a:lnSpc>
              <a:spcBef>
                <a:spcPts val="1200"/>
              </a:spcBef>
              <a:tabLst>
                <a:tab pos="63500" algn="r"/>
                <a:tab pos="165100" algn="l"/>
              </a:tabLst>
              <a:defRPr sz="3600"/>
            </a:pPr>
            <a:r>
              <a:t>	Collaborated with developers to </a:t>
            </a:r>
            <a:r>
              <a:rPr b="1">
                <a:latin typeface="Graphik"/>
                <a:ea typeface="Graphik"/>
                <a:cs typeface="Graphik"/>
                <a:sym typeface="Graphik"/>
              </a:rPr>
              <a:t>verify fixes and re-test</a:t>
            </a:r>
            <a:r>
              <a:t> resolved issues.</a:t>
            </a:r>
          </a:p>
        </p:txBody>
      </p:sp>
    </p:spTree>
  </p:cSld>
  <p:clrMapOvr>
    <a:masterClrMapping/>
  </p:clrMapOvr>
  <mc:AlternateContent xmlns:mc="http://schemas.openxmlformats.org/markup-compatibility/2006">
    <mc:Choice xmlns:p14="http://schemas.microsoft.com/office/powerpoint/2010/main" Requires="p14">
      <p:transition spd="slow" advClick="1" p14:dur="2000">
        <p14:prism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4" name="We hope you like the final result 😁"/>
          <p:cNvSpPr txBox="1"/>
          <p:nvPr>
            <p:ph type="body" sz="quarter" idx="1"/>
          </p:nvPr>
        </p:nvSpPr>
        <p:spPr>
          <a:xfrm>
            <a:off x="3114952" y="5447129"/>
            <a:ext cx="18154096" cy="1857799"/>
          </a:xfrm>
          <a:prstGeom prst="rect">
            <a:avLst/>
          </a:prstGeom>
        </p:spPr>
        <p:txBody>
          <a:bodyPr/>
          <a:lstStyle>
            <a:lvl1pPr marL="243839" indent="-243839" algn="ctr" defTabSz="2340805">
              <a:defRPr i="1" spc="-89" sz="8928">
                <a:solidFill>
                  <a:srgbClr val="000000"/>
                </a:solidFill>
                <a:latin typeface="Produkt Medium"/>
                <a:ea typeface="Produkt Medium"/>
                <a:cs typeface="Produkt Medium"/>
                <a:sym typeface="Produkt Medium"/>
              </a:defRPr>
            </a:lvl1pPr>
          </a:lstStyle>
          <a:p>
            <a:pPr/>
            <a:r>
              <a:t>We hope you like the final result 😁</a:t>
            </a:r>
          </a:p>
        </p:txBody>
      </p:sp>
    </p:spTree>
  </p:cSld>
  <p:clrMapOvr>
    <a:masterClrMapping/>
  </p:clrMapOvr>
  <mc:AlternateContent xmlns:mc="http://schemas.openxmlformats.org/markup-compatibility/2006">
    <mc:Choice xmlns:p14="http://schemas.microsoft.com/office/powerpoint/2010/main" Requires="p14">
      <p:transition spd="slow" advClick="1" p14:dur="2000">
        <p14:prism dir="r"/>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35_DynamicWavesDark">
  <a:themeElements>
    <a:clrScheme name="35_DynamicWavesDark">
      <a:dk1>
        <a:srgbClr val="FF0000"/>
      </a:dk1>
      <a:lt1>
        <a:srgbClr val="FFFFFF"/>
      </a:lt1>
      <a:dk2>
        <a:srgbClr val="53585F"/>
      </a:dk2>
      <a:lt2>
        <a:srgbClr val="D5D5D5"/>
      </a:lt2>
      <a:accent1>
        <a:srgbClr val="9BAABB"/>
      </a:accent1>
      <a:accent2>
        <a:srgbClr val="4CECD6"/>
      </a:accent2>
      <a:accent3>
        <a:srgbClr val="31FD29"/>
      </a:accent3>
      <a:accent4>
        <a:srgbClr val="FEFB00"/>
      </a:accent4>
      <a:accent5>
        <a:srgbClr val="F8ADB9"/>
      </a:accent5>
      <a:accent6>
        <a:srgbClr val="DE9DFE"/>
      </a:accent6>
      <a:hlink>
        <a:srgbClr val="0000FF"/>
      </a:hlink>
      <a:folHlink>
        <a:srgbClr val="FF00FF"/>
      </a:folHlink>
    </a:clrScheme>
    <a:fontScheme name="35_DynamicWavesDark">
      <a:majorFont>
        <a:latin typeface="Produkt Extralight"/>
        <a:ea typeface="Produkt Extralight"/>
        <a:cs typeface="Produkt Extralight"/>
      </a:majorFont>
      <a:minorFont>
        <a:latin typeface="Produkt Extralight"/>
        <a:ea typeface="Produkt Extralight"/>
        <a:cs typeface="Produkt Extralight"/>
      </a:minorFont>
    </a:fontScheme>
    <a:fmtScheme name="35_DynamicWaves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chemeClr val="accent1">
                <a:satOff val="5092"/>
                <a:lumOff val="-28652"/>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5_DynamicWavesDark">
  <a:themeElements>
    <a:clrScheme name="35_DynamicWavesDark">
      <a:dk1>
        <a:srgbClr val="000000"/>
      </a:dk1>
      <a:lt1>
        <a:srgbClr val="FFFFFF"/>
      </a:lt1>
      <a:dk2>
        <a:srgbClr val="53585F"/>
      </a:dk2>
      <a:lt2>
        <a:srgbClr val="D5D5D5"/>
      </a:lt2>
      <a:accent1>
        <a:srgbClr val="9BAABB"/>
      </a:accent1>
      <a:accent2>
        <a:srgbClr val="4CECD6"/>
      </a:accent2>
      <a:accent3>
        <a:srgbClr val="31FD29"/>
      </a:accent3>
      <a:accent4>
        <a:srgbClr val="FEFB00"/>
      </a:accent4>
      <a:accent5>
        <a:srgbClr val="F8ADB9"/>
      </a:accent5>
      <a:accent6>
        <a:srgbClr val="DE9DFE"/>
      </a:accent6>
      <a:hlink>
        <a:srgbClr val="0000FF"/>
      </a:hlink>
      <a:folHlink>
        <a:srgbClr val="FF00FF"/>
      </a:folHlink>
    </a:clrScheme>
    <a:fontScheme name="35_DynamicWavesDark">
      <a:majorFont>
        <a:latin typeface="Produkt Extralight"/>
        <a:ea typeface="Produkt Extralight"/>
        <a:cs typeface="Produkt Extralight"/>
      </a:majorFont>
      <a:minorFont>
        <a:latin typeface="Produkt Extralight"/>
        <a:ea typeface="Produkt Extralight"/>
        <a:cs typeface="Produkt Extralight"/>
      </a:minorFont>
    </a:fontScheme>
    <a:fmtScheme name="35_DynamicWaves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chemeClr val="accent1">
                <a:satOff val="5092"/>
                <a:lumOff val="-28652"/>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